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3"/>
  </p:notesMasterIdLst>
  <p:sldIdLst>
    <p:sldId id="256" r:id="rId2"/>
    <p:sldId id="277" r:id="rId3"/>
    <p:sldId id="278" r:id="rId4"/>
    <p:sldId id="293" r:id="rId5"/>
    <p:sldId id="292" r:id="rId6"/>
    <p:sldId id="261" r:id="rId7"/>
    <p:sldId id="263" r:id="rId8"/>
    <p:sldId id="264" r:id="rId9"/>
    <p:sldId id="294" r:id="rId10"/>
    <p:sldId id="295" r:id="rId11"/>
    <p:sldId id="25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2F824-E661-F440-8F52-C3AB474E3CE2}" v="204" dt="2026-05-14T13:26:11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3" autoAdjust="0"/>
    <p:restoredTop sz="94660"/>
  </p:normalViewPr>
  <p:slideViewPr>
    <p:cSldViewPr>
      <p:cViewPr varScale="1">
        <p:scale>
          <a:sx n="160" d="100"/>
          <a:sy n="160" d="100"/>
        </p:scale>
        <p:origin x="20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F7A8573-ED64-D829-4580-564980D17A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910EAAF-21E7-B062-1B92-60EAA55049D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99CE4B33-364D-8C7D-EA40-B6542232D2B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7FD7931C-F27C-0A08-7793-DEF2D38149C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E69BE6D1-1BBE-6C13-398F-294301A19D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D10ED31A-272B-3223-8645-E0D4266C6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00D01-070A-9B42-806B-61B043D939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3A4B75-F9AB-195D-B3C6-303DAF3306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8560D-0FA6-1748-95AB-BA6546FBC3E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E30EF6B8-8155-FD13-131A-AFD85BA2EB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9F767448-9510-EFC8-BC20-8E9D3780F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EEA722-17AB-F058-FFCE-9CC4E86C50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B267C-652F-8548-B5F7-DA5B2351856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2B8B4CAE-A3EC-B1A1-5ABB-E1DC473AE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98F9F6F8-2998-4565-92AD-5B974E910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8FC110D-0117-2543-8654-9A936A0D63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7B8AB-5E0F-7C4F-A676-D506AA46E27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C2E5275A-1E37-5D4F-BF2A-720BFBDB1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93A699C3-5F0A-738C-3289-FFC3A3EE4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5A1438C-54BA-C33D-31CD-A88FCCB27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34AFF-8A2E-2C46-8BAF-E99FFBF7B04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13713B93-6348-3672-6FBB-B2643EA5E8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473D657-5BD7-30CF-0397-5BCA3FCA5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C177F4D-6180-3398-2CAC-920E206816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810B2-5594-6149-8B34-B0A99804319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86638F62-8C77-66E6-A9D1-842F6FB745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D7983B3E-6A64-3F19-2614-24FA33C0D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E7D827-B48D-6DBC-702C-BE7E443D82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4D58A-20A3-7C41-B9DE-70E8A4584DB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B94F19AB-829F-9193-C2F5-AC411E004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946F895-C660-29B1-B8B2-45C97FE62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1AE4319-6227-9D30-9243-14888DFBD4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44F71-316F-D048-9803-8BF2F9F789B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528663C5-381D-270D-E7C6-8BD10D04FD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F08E65D-8A9F-53F1-F608-CB4E176C3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BD3185-17E6-EC7B-B25C-A07896336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6117C-107D-5044-B57A-315B1402905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AF023465-D3A3-59F7-5656-B8B4869A4E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ECDEB1D3-266B-4EF3-7C0F-3970BA987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759BABD-3F09-237C-6EA3-6442641F834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7891" name="AutoShape 3">
            <a:extLst>
              <a:ext uri="{FF2B5EF4-FFF2-40B4-BE49-F238E27FC236}">
                <a16:creationId xmlns:a16="http://schemas.microsoft.com/office/drawing/2014/main" id="{C7DC5EB0-4755-7396-DF06-598FDEF3FFE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7892" name="AutoShape 4">
            <a:extLst>
              <a:ext uri="{FF2B5EF4-FFF2-40B4-BE49-F238E27FC236}">
                <a16:creationId xmlns:a16="http://schemas.microsoft.com/office/drawing/2014/main" id="{9C7255D4-81D1-F0FA-C2AA-1F0F311061A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7893" name="AutoShape 5">
            <a:extLst>
              <a:ext uri="{FF2B5EF4-FFF2-40B4-BE49-F238E27FC236}">
                <a16:creationId xmlns:a16="http://schemas.microsoft.com/office/drawing/2014/main" id="{8D680852-3FE8-07A5-1599-0CF2D4305CA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7894" name="AutoShape 6">
            <a:extLst>
              <a:ext uri="{FF2B5EF4-FFF2-40B4-BE49-F238E27FC236}">
                <a16:creationId xmlns:a16="http://schemas.microsoft.com/office/drawing/2014/main" id="{F34885B2-AF95-0D5F-9877-B58A42CBC82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7895" name="AutoShape 7">
            <a:extLst>
              <a:ext uri="{FF2B5EF4-FFF2-40B4-BE49-F238E27FC236}">
                <a16:creationId xmlns:a16="http://schemas.microsoft.com/office/drawing/2014/main" id="{75E702F1-F5D1-79D3-9102-43A55E9CFC4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0760B289-4EC7-5E39-E056-616A0B30609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7897" name="Rectangle 9">
            <a:extLst>
              <a:ext uri="{FF2B5EF4-FFF2-40B4-BE49-F238E27FC236}">
                <a16:creationId xmlns:a16="http://schemas.microsoft.com/office/drawing/2014/main" id="{E25DB273-AB9E-06E9-00B6-CEA5897B30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8689A8AA-32DD-166B-7C83-EB5838E109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7465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7899" name="Rectangle 11">
            <a:extLst>
              <a:ext uri="{FF2B5EF4-FFF2-40B4-BE49-F238E27FC236}">
                <a16:creationId xmlns:a16="http://schemas.microsoft.com/office/drawing/2014/main" id="{B7B1458B-FAAE-0719-1283-D7D956389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7900" name="Rectangle 12">
            <a:extLst>
              <a:ext uri="{FF2B5EF4-FFF2-40B4-BE49-F238E27FC236}">
                <a16:creationId xmlns:a16="http://schemas.microsoft.com/office/drawing/2014/main" id="{F093C959-7685-7299-907A-4D24D5F3C3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7901" name="Rectangle 13">
            <a:extLst>
              <a:ext uri="{FF2B5EF4-FFF2-40B4-BE49-F238E27FC236}">
                <a16:creationId xmlns:a16="http://schemas.microsoft.com/office/drawing/2014/main" id="{83F7C527-7E2D-6628-4938-6F042F3D9D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3E8834-D6C0-1847-9724-399BF6A9D1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78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3789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8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8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78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78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23BB9-4E65-943A-168E-FE5177B4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77948-B995-786C-73A1-0B7A3F818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B6871-EA60-6504-A7FA-F2D8D595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AAB96-26B5-E281-6BBE-6319F5DF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2C6A5-EDE9-0514-5BA6-AFC0929A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1293B-9A58-D340-8E4E-FDE23FB65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937574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1EA59-1B96-B353-A80D-1CFECF9F5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07200" y="284163"/>
            <a:ext cx="2058988" cy="589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3BDF9-5C2C-B1B9-45B8-B9A8363B2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84163"/>
            <a:ext cx="6026150" cy="5892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9838-3060-0F87-A9E6-0BB4B99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6F60D-3615-02CE-ACE5-B102940D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9D57C-FA84-DE90-35B4-81BAC732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F7624-D03F-A842-8F53-06322189C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307148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1D7D-2890-ECBC-D1FB-78C169AD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84163"/>
            <a:ext cx="72659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5088-DF30-2453-BD07-3FC0D0766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FA881-1F95-5CB3-B181-767CFF605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8C835-5115-573A-C76D-F7742956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36376-B20F-6228-69AD-CC881417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839F3-7EB9-E7C0-3CA2-139A54F7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248400"/>
            <a:ext cx="533400" cy="609600"/>
          </a:xfrm>
        </p:spPr>
        <p:txBody>
          <a:bodyPr/>
          <a:lstStyle>
            <a:lvl1pPr>
              <a:defRPr/>
            </a:lvl1pPr>
          </a:lstStyle>
          <a:p>
            <a:fld id="{A7CA5865-316A-7843-8BEC-A1529C0D3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125552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D06F-E702-27DF-A267-064377C4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84163"/>
            <a:ext cx="72659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08ABC41A-3581-5828-7471-1A155E5E0DA6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4BE52-CA45-C29B-96A4-779C68522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51965-D70C-62D9-0C0E-4D2250F24C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895E0-2E76-0D10-4942-50AE888F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C7E94-8761-95BD-DBCC-1D33F13C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248400"/>
            <a:ext cx="533400" cy="609600"/>
          </a:xfrm>
        </p:spPr>
        <p:txBody>
          <a:bodyPr/>
          <a:lstStyle>
            <a:lvl1pPr>
              <a:defRPr/>
            </a:lvl1pPr>
          </a:lstStyle>
          <a:p>
            <a:fld id="{8343CAF7-F001-6C4A-BD43-9D89A327F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852858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585B-41E5-A376-B564-843D2A52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1F9CF-7F8C-9C53-4D83-7C5935B96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82C-4F06-2879-17A4-57B95C244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E641-2791-A8F2-E982-E673C49D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59483-2D78-27CA-DAA2-20A3F50E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1BB4A-5363-424F-B8B6-D5BC0D535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017778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675B-21F5-4684-74AD-6D4EEFB8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5D57A-F64F-497F-7221-F559185A3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77D82-0E1A-0B83-9232-D742B65D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1D320-6363-6972-8279-89802EC6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F32CB-D901-978C-109A-A08AAD11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09EB6-4B59-324F-AA72-B1D2723CB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963598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D790-2C5F-B12F-44A7-7D45263D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E5899-4DEC-2C6F-9448-455627119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D6E61-E902-E70D-AD52-ED9460B36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30E20-7993-9198-8954-204E2DBC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BF30C-A033-D5B3-E010-5BBCFB55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9A6A2-05EE-3C53-B114-44B26248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AEFBC-E5D7-864D-AEC0-660C14620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0443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F05B-CBCD-E17D-2603-2C22B25A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F0213-5A75-6DFE-BCAD-382CDF4FF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251A6-33BD-6AA8-F016-ABE26B411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AE7FA-D6F1-24FD-4D59-D443EC0FD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ECF5F-87F3-632E-E952-934D19898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0A206-91C9-2A57-B7A9-E43896B0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637B61-3162-9BF4-E58F-770BD613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39B1A-8D86-D509-AD96-BD31C224D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81C9B-8E35-B64B-8BB0-687814AEC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493678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D632-B4D5-FA02-4705-E99D4C87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C53B5-BF83-0CEB-FFC8-D843A409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2C519-AB11-C11A-7ADF-FA0131DA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96BDD-C6F7-4CFC-A25F-E6E20116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39311-9279-CB48-A518-40D78EFA78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2716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09AD3-8CE8-94D0-E08D-9E61EDCB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1A410-F343-6AD7-AE88-637F6F54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60847-7AE0-4559-26EF-AC31CF24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4CA32-D75E-4949-B50F-DB12CB538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85516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FD016-57FD-E7D9-41B7-A98643F6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33495-77DF-18BF-51AF-2582F0BF5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D95BF-34A0-6BBD-8678-F2B62C24B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A7638-E029-C539-CAB1-BC5EDFAE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A97BA-5392-A4E9-CDFE-7856417B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BEF59-A3CC-90C3-F181-6459BFB8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1BDE9-E2B3-EE48-983C-96AA219CD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939343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4FB88-8678-A1EB-8B0B-40400C50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A88754-44E9-A999-2B1D-1A3CCF5D2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DAB50-2A05-9A71-73E3-22750C1DA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4EA4B-4E82-DB66-DB76-46BC766F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4D165-6D5F-73EF-B860-DA08C8A5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9BEF3-AD06-CDD0-3A5B-707A844C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90943-8A31-5A4E-B507-C87271E84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632419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FB5A0A3-1F59-0A73-D7B9-162F179EE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84163"/>
            <a:ext cx="72659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815DA50C-5F85-A580-93C0-AD94683661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83CB873F-187F-E204-80B1-2EF773B149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37E5385F-A733-E266-E5BD-F0375CF7F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682AFDB3-E3BE-144E-7546-C185D21B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A1941887-92D3-A6F5-03C0-B9E4A29DB4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blipFill dpi="0" rotWithShape="0">
            <a:blip r:embed="rId1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478FE05-A5D7-4E46-909A-EA19778B409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6874" name="Picture 10">
            <a:extLst>
              <a:ext uri="{FF2B5EF4-FFF2-40B4-BE49-F238E27FC236}">
                <a16:creationId xmlns:a16="http://schemas.microsoft.com/office/drawing/2014/main" id="{96D21148-4075-7D0C-CC37-805B6F722B9F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h2X5AGwqFI?si=keO9JRJoMXvvtS6C&amp;t=3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live/QfQ3Kj_UWP0?si=d6q_OYoT6fYAh_Ar&amp;t=204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45441228-D3D0-E3EB-F86F-27C60FCF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44B10FF2-17A7-5840-3BEC-9141DB281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4191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Rabbi Sholomo Ben Levy</a:t>
            </a:r>
          </a:p>
          <a:p>
            <a:r>
              <a:rPr lang="en-US" altLang="en-US" sz="1800" dirty="0"/>
              <a:t>African American Museum</a:t>
            </a:r>
          </a:p>
          <a:p>
            <a:r>
              <a:rPr lang="en-US" altLang="en-US" sz="1800" i="1" dirty="0"/>
              <a:t>May 14, 2026</a:t>
            </a:r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9BBB31D5-1D09-4C7D-55BD-09E6B5DAC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934200" cy="893763"/>
          </a:xfrm>
          <a:noFill/>
          <a:ln/>
        </p:spPr>
        <p:txBody>
          <a:bodyPr/>
          <a:lstStyle/>
          <a:p>
            <a:pPr algn="ctr"/>
            <a:r>
              <a:rPr lang="en-US" altLang="en-US" sz="3600" b="1" i="1" dirty="0"/>
              <a:t>Blow Ye The Trumpet in Zion</a:t>
            </a:r>
            <a:r>
              <a:rPr lang="en-US" altLang="en-US" sz="3600" b="1" dirty="0"/>
              <a:t>:</a:t>
            </a:r>
            <a:br>
              <a:rPr lang="en-US" altLang="en-US" sz="3600" b="1" dirty="0"/>
            </a:br>
            <a:r>
              <a:rPr lang="en-US" altLang="en-US" sz="3600" b="1" dirty="0"/>
              <a:t>The Music of Black Jews</a:t>
            </a: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D9F1D0C6-EEB1-A515-BA11-7B7BE06D3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057400"/>
            <a:ext cx="38369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1B5E3280-DF8C-5B49-178F-083516D1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085181"/>
            <a:ext cx="3810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Historical Analysis</a:t>
            </a:r>
            <a:br>
              <a:rPr lang="en-US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Pictorial Overview</a:t>
            </a:r>
            <a:br>
              <a:rPr lang="en-US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 Discussion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1DBBE9-0620-75CB-81B9-5CF2290969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12883" y="1734941"/>
            <a:ext cx="4678217" cy="3187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BAD8B2-BFF2-D5F7-BD74-4156F6C30DD7}"/>
              </a:ext>
            </a:extLst>
          </p:cNvPr>
          <p:cNvSpPr txBox="1"/>
          <p:nvPr/>
        </p:nvSpPr>
        <p:spPr>
          <a:xfrm>
            <a:off x="3429000" y="4788070"/>
            <a:ext cx="15621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©</a:t>
            </a:r>
            <a:r>
              <a:rPr lang="en-US" dirty="0"/>
              <a:t> </a:t>
            </a:r>
            <a:r>
              <a:rPr lang="en-US" sz="1000" dirty="0"/>
              <a:t>Chester Higgins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2061" grpId="1"/>
      <p:bldP spid="2061" grpId="2"/>
      <p:bldP spid="2062" grpId="0"/>
      <p:bldP spid="2062" grpId="1"/>
      <p:bldP spid="206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E18996A-D8C5-2D76-C00B-96E49B8E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84163"/>
            <a:ext cx="7265988" cy="1143000"/>
          </a:xfrm>
        </p:spPr>
        <p:txBody>
          <a:bodyPr/>
          <a:lstStyle/>
          <a:p>
            <a:pPr algn="ctr"/>
            <a:r>
              <a:rPr lang="en-US" dirty="0"/>
              <a:t>Yom </a:t>
            </a:r>
            <a:r>
              <a:rPr lang="en-US" dirty="0" err="1"/>
              <a:t>Zikron</a:t>
            </a:r>
            <a:r>
              <a:rPr lang="en-US" dirty="0"/>
              <a:t> / Day of Blowing</a:t>
            </a:r>
            <a:br>
              <a:rPr lang="en-US" dirty="0"/>
            </a:br>
            <a:r>
              <a:rPr lang="en-US" dirty="0"/>
              <a:t>“Jewish New Year”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98B6F-2F26-0FD7-0F0C-8779E6DFCA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271" r="1" b="12372"/>
          <a:stretch>
            <a:fillRect/>
          </a:stretch>
        </p:blipFill>
        <p:spPr>
          <a:xfrm>
            <a:off x="628650" y="1825625"/>
            <a:ext cx="7886700" cy="4351338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4A9DC-61EA-63AF-38BB-4779CD1D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000"/>
              <a:t>Rabbi Sholomo B. Levy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000"/>
              <a:t>All material copyrighted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EC73EC-38A6-AB2A-E7C4-E19979708ECD}"/>
              </a:ext>
            </a:extLst>
          </p:cNvPr>
          <p:cNvSpPr txBox="1"/>
          <p:nvPr/>
        </p:nvSpPr>
        <p:spPr>
          <a:xfrm>
            <a:off x="723900" y="626430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Video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36054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E3C456C-71E5-A3D8-209B-910150F49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11149"/>
            <a:ext cx="5127078" cy="341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BA4A82-2482-7916-C7E0-45E474DC5001}"/>
              </a:ext>
            </a:extLst>
          </p:cNvPr>
          <p:cNvSpPr txBox="1"/>
          <p:nvPr/>
        </p:nvSpPr>
        <p:spPr>
          <a:xfrm>
            <a:off x="990600" y="5057356"/>
            <a:ext cx="556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Black Rabbis in New York welcoming the Jewish New Year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F520FF-8097-E591-12A4-922D55ED9B03}"/>
              </a:ext>
            </a:extLst>
          </p:cNvPr>
          <p:cNvSpPr txBox="1"/>
          <p:nvPr/>
        </p:nvSpPr>
        <p:spPr>
          <a:xfrm>
            <a:off x="6324600" y="442213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Video Clip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6E7C4-A6A8-1D9F-6FF1-C1073409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95725"/>
            <a:ext cx="1524000" cy="1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AB68DC-B6D5-D70D-E703-A677ECC7DE2A}"/>
              </a:ext>
            </a:extLst>
          </p:cNvPr>
          <p:cNvSpPr txBox="1"/>
          <p:nvPr/>
        </p:nvSpPr>
        <p:spPr>
          <a:xfrm>
            <a:off x="6629400" y="2293446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Chief Rabbi Capers Funnye, Chicago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6B98C5-308F-7D5B-8CAC-93A58AD9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84163"/>
            <a:ext cx="7086600" cy="1143000"/>
          </a:xfrm>
        </p:spPr>
        <p:txBody>
          <a:bodyPr/>
          <a:lstStyle/>
          <a:p>
            <a:pPr algn="ctr"/>
            <a:r>
              <a:rPr lang="en-US" sz="3600" dirty="0"/>
              <a:t>Psalm 150 </a:t>
            </a:r>
            <a:br>
              <a:rPr lang="en-US" sz="3600" dirty="0"/>
            </a:br>
            <a:r>
              <a:rPr lang="en-US" sz="3600" dirty="0"/>
              <a:t>“Praise the Lord with the Trumpet”</a:t>
            </a:r>
          </a:p>
        </p:txBody>
      </p:sp>
    </p:spTree>
    <p:extLst>
      <p:ext uri="{BB962C8B-B14F-4D97-AF65-F5344CB8AC3E}">
        <p14:creationId xmlns:p14="http://schemas.microsoft.com/office/powerpoint/2010/main" val="805369326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7C91631F-9535-D265-A9CD-8B2981F7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A2283AB6-A9E6-5879-D400-26FDCF28B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Rabbi W. A Matthew, Builder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5D1C5903-090F-369E-A13B-7DC9C7CC7D2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z="2800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46092004-08AA-C12A-9B56-C89322D8A9F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600200"/>
            <a:ext cx="4038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en-US" altLang="en-US" sz="2800"/>
              <a:t>Lived, 1892-1973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800"/>
              <a:t>Founded Commandment Keepers E. H. Cong. Harlem, 1919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800"/>
              <a:t>Rabbinical College 1925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800"/>
              <a:t>Community Leader / Activist</a:t>
            </a:r>
          </a:p>
          <a:p>
            <a:pPr>
              <a:buFontTx/>
              <a:buNone/>
            </a:pPr>
            <a:endParaRPr lang="en-US" altLang="en-US" sz="2800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1AA67BA7-E35A-8BE0-B2B6-5CD80364C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7782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608443B-7779-7EF7-AD17-2DB493F3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557D87E-F06C-5114-91BE-C386DBCE5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Rabbi Arnold J.  Ford, Founder</a:t>
            </a: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D8324024-C4CE-2825-1134-881BC5B75F4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600200"/>
            <a:ext cx="426720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en-US" altLang="en-US" sz="2800"/>
              <a:t>Lived, 1877-1935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800"/>
              <a:t>Musical Director of the Universal Negro Improvement Association (wrote anthem)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800"/>
              <a:t>Founded Beth B’nai Abraham, 1923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800"/>
              <a:t>Immigrated to Ethiopia in 1930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800"/>
              <a:t>Ordained Rabbi Matthew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ABFFAEB6-C2EC-0A6A-AF6F-90E2E4241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330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4819713E-46CD-55F7-4652-93E0B3D7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0FB21DC4-AE88-1D9A-141E-62AB12F1F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Marcus Mosiah Garvey</a:t>
            </a:r>
          </a:p>
        </p:txBody>
      </p:sp>
      <p:pic>
        <p:nvPicPr>
          <p:cNvPr id="71685" name="Picture 5">
            <a:extLst>
              <a:ext uri="{FF2B5EF4-FFF2-40B4-BE49-F238E27FC236}">
                <a16:creationId xmlns:a16="http://schemas.microsoft.com/office/drawing/2014/main" id="{35D5C345-552B-471C-A4F6-62602EAA160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5735"/>
            <a:ext cx="4800600" cy="4476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8" name="Text Box 8">
            <a:extLst>
              <a:ext uri="{FF2B5EF4-FFF2-40B4-BE49-F238E27FC236}">
                <a16:creationId xmlns:a16="http://schemas.microsoft.com/office/drawing/2014/main" id="{8A662AC2-77F7-0F16-E448-2684F9D8B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05000"/>
            <a:ext cx="3657600" cy="435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Lived 1887-1940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1914, Organized the Universal Negro Improvement Association in Jamaica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1917, Opened a UNIA branch in Harlem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1918-1924 </a:t>
            </a:r>
            <a:r>
              <a:rPr lang="en-US" altLang="en-US" sz="1800" i="1"/>
              <a:t>Negro World</a:t>
            </a:r>
            <a:r>
              <a:rPr lang="en-US" altLang="en-US" sz="1800"/>
              <a:t>, Black Star Line, Black Cross Nurses, etc.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1924 Officially  proclaimed the blackness of Jesus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1925-1927 Federal Prison in Atlanta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1927 Returned to Jamaica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1940 Died in England </a:t>
            </a: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3664707E-21BF-0573-F149-209F2351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65DC6357-02D0-691B-CF66-9C651BF75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239000" cy="817563"/>
          </a:xfrm>
        </p:spPr>
        <p:txBody>
          <a:bodyPr/>
          <a:lstStyle/>
          <a:p>
            <a:r>
              <a:rPr lang="en-US" altLang="en-US"/>
              <a:t>Rabbi Ford’s Choir 1920s</a:t>
            </a:r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13CB393C-E6C8-5C9F-2E63-7AFEEDBC21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5562600" cy="444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>
            <a:extLst>
              <a:ext uri="{FF2B5EF4-FFF2-40B4-BE49-F238E27FC236}">
                <a16:creationId xmlns:a16="http://schemas.microsoft.com/office/drawing/2014/main" id="{13789B47-6037-4EF1-B374-FE35FEA9A4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814638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4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D5E53C-129F-E635-2E02-BA40B3DE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0ABEC373-1FB6-FF83-7C9B-BA5B4286C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Intellectual Underpinnings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51CA778-2BC4-5D1B-4FF9-F17A197E6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altLang="en-US"/>
              <a:t>Slavery Created Cultural and Social Dislocation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/>
              <a:t>Racial Identity Alone Was Inherently Inferior; i.e. Negroness is insufficient.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/>
              <a:t>True Identity Must Be Found To Gain Equality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482BB2-F095-D733-B66C-B8D36D40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7637962F-0DD5-8C2E-ABCE-2E79C41D1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Theological Influences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A544D56-BE17-BBF9-3635-A4D99180B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altLang="en-US"/>
              <a:t>Slaves Converted to Christianity 1740s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/>
              <a:t>Strong Affinity to the Old Testament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/>
              <a:t>Identification with the Hebrew Slaves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/>
              <a:t>Prominence of Judaic themes in Negro Spirituals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/>
              <a:t>Very Thorough Knowledge of </a:t>
            </a:r>
            <a:r>
              <a:rPr lang="en-US" altLang="en-US" u="sng"/>
              <a:t>Biblical</a:t>
            </a:r>
            <a:r>
              <a:rPr lang="en-US" altLang="en-US"/>
              <a:t> Judaism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F9E2AB-ECE6-85E1-10BB-D997C136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7215B6DA-7F8D-17DE-0F87-F59A61064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Scriptural Support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3D667C4-F8AD-C834-4491-0CE4937F9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Deuteronomy  Chapter 28</a:t>
            </a:r>
          </a:p>
          <a:p>
            <a:r>
              <a:rPr lang="en-US" altLang="en-US"/>
              <a:t>Jeremiah 29:14</a:t>
            </a:r>
          </a:p>
          <a:p>
            <a:r>
              <a:rPr lang="en-US" altLang="en-US"/>
              <a:t>Ezekiel 11:17, 20:34, 20:41, 36:24</a:t>
            </a:r>
          </a:p>
          <a:p>
            <a:r>
              <a:rPr lang="en-US" altLang="en-US"/>
              <a:t>Zephaniah 3:20</a:t>
            </a:r>
          </a:p>
          <a:p>
            <a:r>
              <a:rPr lang="en-US" altLang="en-US"/>
              <a:t>Isaiah 11:11-12 </a:t>
            </a:r>
          </a:p>
          <a:p>
            <a:r>
              <a:rPr lang="en-US" altLang="en-US"/>
              <a:t>Dispersal of the Jewish People</a:t>
            </a:r>
          </a:p>
          <a:p>
            <a:r>
              <a:rPr lang="en-US" altLang="en-US"/>
              <a:t>Ten Lost Tribes </a:t>
            </a: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3E0C-8CF5-6EC3-36BE-10949866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Biblical Horn and Trumpets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1DC25-4401-4395-4E37-92CD5A97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Rabbi Sholomo B. Levy</a:t>
            </a:r>
          </a:p>
          <a:p>
            <a:r>
              <a:rPr lang="en-US" altLang="en-US"/>
              <a:t>All material copyrighted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8A81E-511C-D450-3B92-27CCED679B4A}"/>
              </a:ext>
            </a:extLst>
          </p:cNvPr>
          <p:cNvSpPr txBox="1"/>
          <p:nvPr/>
        </p:nvSpPr>
        <p:spPr>
          <a:xfrm>
            <a:off x="609600" y="2198912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Ram’s Horn / Shofar</a:t>
            </a:r>
          </a:p>
          <a:p>
            <a:endParaRPr lang="en-US" dirty="0"/>
          </a:p>
          <a:p>
            <a:r>
              <a:rPr lang="en-US" dirty="0"/>
              <a:t>Ancient origins</a:t>
            </a:r>
          </a:p>
          <a:p>
            <a:endParaRPr lang="en-US" dirty="0"/>
          </a:p>
          <a:p>
            <a:r>
              <a:rPr lang="en-US" dirty="0"/>
              <a:t>Ram </a:t>
            </a:r>
          </a:p>
          <a:p>
            <a:endParaRPr lang="en-US" dirty="0"/>
          </a:p>
          <a:p>
            <a:r>
              <a:rPr lang="en-US" dirty="0"/>
              <a:t>Joshua blew these horns to bring down the walls of Jerico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AE6-8191-E632-3B25-1DEB546EDE21}"/>
              </a:ext>
            </a:extLst>
          </p:cNvPr>
          <p:cNvSpPr txBox="1"/>
          <p:nvPr/>
        </p:nvSpPr>
        <p:spPr>
          <a:xfrm>
            <a:off x="4800601" y="2198912"/>
            <a:ext cx="41772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Levitical / Priestly Trumpets</a:t>
            </a:r>
          </a:p>
          <a:p>
            <a:endParaRPr lang="en-US" dirty="0"/>
          </a:p>
          <a:p>
            <a:r>
              <a:rPr lang="en-US" dirty="0"/>
              <a:t>Moses</a:t>
            </a:r>
          </a:p>
          <a:p>
            <a:endParaRPr lang="en-US" dirty="0"/>
          </a:p>
          <a:p>
            <a:r>
              <a:rPr lang="en-US" dirty="0"/>
              <a:t>Made of silver</a:t>
            </a:r>
          </a:p>
          <a:p>
            <a:endParaRPr lang="en-US" dirty="0"/>
          </a:p>
          <a:p>
            <a:r>
              <a:rPr lang="en-US" dirty="0"/>
              <a:t>Used in the Holy Temple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346AB7-3648-DEC9-6DC1-9FA3EDA2CFB6}"/>
              </a:ext>
            </a:extLst>
          </p:cNvPr>
          <p:cNvCxnSpPr/>
          <p:nvPr/>
        </p:nvCxnSpPr>
        <p:spPr bwMode="auto">
          <a:xfrm>
            <a:off x="4343400" y="1981200"/>
            <a:ext cx="0" cy="363403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764331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Ricepaper">
  <a:themeElements>
    <a:clrScheme name="Ricepaper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Ricepap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Designs\Ricepaper.pot</Template>
  <TotalTime>2759</TotalTime>
  <Words>416</Words>
  <Application>Microsoft Macintosh PowerPoint</Application>
  <PresentationFormat>On-screen Show (4:3)</PresentationFormat>
  <Paragraphs>94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Ricepaper</vt:lpstr>
      <vt:lpstr>Blow Ye The Trumpet in Zion: The Music of Black Jews</vt:lpstr>
      <vt:lpstr>Rabbi W. A Matthew, Builder</vt:lpstr>
      <vt:lpstr>Rabbi Arnold J.  Ford, Founder</vt:lpstr>
      <vt:lpstr>Marcus Mosiah Garvey</vt:lpstr>
      <vt:lpstr>Rabbi Ford’s Choir 1920s</vt:lpstr>
      <vt:lpstr>Intellectual Underpinnings</vt:lpstr>
      <vt:lpstr>Theological Influences</vt:lpstr>
      <vt:lpstr>Scriptural Support</vt:lpstr>
      <vt:lpstr>Biblical Horn and Trumpets</vt:lpstr>
      <vt:lpstr>Yom Zikron / Day of Blowing “Jewish New Year”</vt:lpstr>
      <vt:lpstr>Psalm 150  “Praise the Lord with the Trumpet”</vt:lpstr>
    </vt:vector>
  </TitlesOfParts>
  <Company>Personal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Jews in America</dc:title>
  <dc:creator>Sholomo Levy</dc:creator>
  <cp:lastModifiedBy>Sholomo B. Levy</cp:lastModifiedBy>
  <cp:revision>41</cp:revision>
  <dcterms:created xsi:type="dcterms:W3CDTF">2000-03-21T23:27:46Z</dcterms:created>
  <dcterms:modified xsi:type="dcterms:W3CDTF">2026-05-14T13:28:13Z</dcterms:modified>
</cp:coreProperties>
</file>